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d761759e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d761759ee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9d761759ee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801e6114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801e6114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f6d8f77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9f6d8f77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f6d8f77d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f6d8f77d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f6d8f77d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f6d8f77d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801e6114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801e6114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d26d84bf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d26d84bf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9f544bcd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9f544bcd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9f544bcdb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9f544bcdb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82aecc0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82aecc0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9801e611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9801e611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f544bcdb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f544bcdb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82aecc0a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982aecc0a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82aecc0a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82aecc0a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82aecc0a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82aecc0a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82aecc0a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82aecc0a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d26d84bf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d26d84bf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f544bcdb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f544bcdb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544bcdb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544bcdb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f544bcdb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f544bcdb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f544bcdb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f544bcdb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d26d84bf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9d26d84bf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9f8535ca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9f8535ca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d761759e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9d761759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823940d0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823940d0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823940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823940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823940d0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9823940d0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823940d0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9823940d0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9fb0c7082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9fb0c7082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f6d8f77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f6d8f77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d761759ee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9d761759ee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d761759ee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d761759ee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801e611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9801e611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d26d84bf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9d26d84bf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d761759e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9d761759ee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39d761759ee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9d761759e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9d761759ee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39d761759ee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05685" y="1014211"/>
            <a:ext cx="8297400" cy="3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/>
            </a:lvl1pPr>
            <a:lvl2pPr marL="914400" lvl="1" indent="-3619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 b="0"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 b="1" dirty="0"/>
              <a:t>AI를 활용한 서비스 기획 </a:t>
            </a:r>
            <a:r>
              <a:rPr lang="en-US" altLang="ko" sz="4400" b="1" dirty="0" smtClean="0"/>
              <a:t/>
            </a:r>
            <a:br>
              <a:rPr lang="en-US" altLang="ko" sz="4400" b="1" dirty="0" smtClean="0"/>
            </a:br>
            <a:r>
              <a:rPr lang="ko" sz="4400" b="1" dirty="0" smtClean="0"/>
              <a:t>파이프라인 </a:t>
            </a:r>
            <a:r>
              <a:rPr lang="ko" sz="4400" b="1" dirty="0"/>
              <a:t>설계</a:t>
            </a:r>
            <a:endParaRPr sz="4400"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스마트시티 문제를 AI 서비스로 해결해보기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473750" y="3885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김기태(kkt@inhatc.ac.kr)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04264" y="205383"/>
            <a:ext cx="6223200" cy="446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마인드 맵으로 아이디어 도출하기 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01" y="978196"/>
            <a:ext cx="8206083" cy="3508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기획서 자동 생성</a:t>
            </a:r>
            <a:endParaRPr b="1"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070344"/>
            <a:ext cx="8520600" cy="3498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“불법 쓰레기 투기 문제를 해결하는 AI 서비스 기획서를 작성해줘.”</a:t>
            </a:r>
            <a:r>
              <a:rPr lang="ko" sz="1100">
                <a:solidFill>
                  <a:schemeClr val="dk1"/>
                </a:solidFill>
              </a:rPr>
              <a:t/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/>
            </a:r>
            <a:br>
              <a:rPr lang="ko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173" y="1857154"/>
            <a:ext cx="6025116" cy="2910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NotebookLM 프롬프트 작성 핵심 가이드</a:t>
            </a:r>
            <a:endParaRPr b="1"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소스 자료 명시</a:t>
            </a:r>
            <a:r>
              <a:rPr lang="ko" sz="1600">
                <a:solidFill>
                  <a:schemeClr val="dk1"/>
                </a:solidFill>
              </a:rPr>
              <a:t>: "방금 업로드한 자료를 기반으로", "제공된 소스를 바탕으로" 등 NotebookLM이 어떤 자료를 참고해야 하는지 명확히 지정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명확한 역할 부여 (페르소나)</a:t>
            </a:r>
            <a:r>
              <a:rPr lang="ko" sz="1600">
                <a:solidFill>
                  <a:schemeClr val="dk1"/>
                </a:solidFill>
              </a:rPr>
              <a:t>: "너는 IT 서비스 기획 전문가야", "AI 기반 공공 서비스 컨설턴트 입장에서" 등 원하는 결과물의 톤과 관점을 지정.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구체적인 결과물 구조 (목차)</a:t>
            </a:r>
            <a:r>
              <a:rPr lang="ko" sz="1600">
                <a:solidFill>
                  <a:schemeClr val="dk1"/>
                </a:solidFill>
              </a:rPr>
              <a:t>: '기획서'처럼 광범위한 단어 대신, 기획서에 포함될 </a:t>
            </a:r>
            <a:r>
              <a:rPr lang="ko" sz="1600" b="1">
                <a:solidFill>
                  <a:schemeClr val="dk1"/>
                </a:solidFill>
              </a:rPr>
              <a:t>구체적인 목차</a:t>
            </a:r>
            <a:r>
              <a:rPr lang="ko" sz="1600">
                <a:solidFill>
                  <a:schemeClr val="dk1"/>
                </a:solidFill>
              </a:rPr>
              <a:t>를 제시 (예: 1. 문제 정의, 2. AI 솔루션...)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'생성'이 아닌 '작업' 요청</a:t>
            </a:r>
            <a:r>
              <a:rPr lang="ko" sz="1600">
                <a:solidFill>
                  <a:schemeClr val="dk1"/>
                </a:solidFill>
              </a:rPr>
              <a:t>: "써줘(Write)"보다는 </a:t>
            </a:r>
            <a:r>
              <a:rPr lang="ko" sz="1600" b="1">
                <a:solidFill>
                  <a:schemeClr val="dk1"/>
                </a:solidFill>
              </a:rPr>
              <a:t>"추출해줘(Extract)", "요약해줘(Summarize)", "분석해줘(Analyze)", "정리해줘(Organize)", "아이디어를 제안해줘(Suggest ideas based on...)"</a:t>
            </a:r>
            <a:r>
              <a:rPr lang="ko" sz="1600">
                <a:solidFill>
                  <a:schemeClr val="dk1"/>
                </a:solidFill>
              </a:rPr>
              <a:t> 같은 명령어가 훨씬 효과적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1. 단계별로 완성도를 높이는 프롬프트 (Step-by-Step)</a:t>
            </a:r>
            <a:endParaRPr b="1"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dk1"/>
                </a:solidFill>
              </a:rPr>
              <a:t>[1단계: 문제 정의] : </a:t>
            </a:r>
            <a:r>
              <a:rPr lang="ko" sz="1600">
                <a:solidFill>
                  <a:schemeClr val="dk1"/>
                </a:solidFill>
              </a:rPr>
              <a:t>업로드한 뉴스 기사와 정부 보고서 자료를 기반으로, '불법 쓰레기 투기 문제'의 심각성을 3가지 핵심 항목(예: 사회적 비용, 환경 오염, 단속 한계)으로 요약해줘.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dk1"/>
                </a:solidFill>
              </a:rPr>
              <a:t>[2단계: 솔루션 아이디어] : </a:t>
            </a:r>
            <a:r>
              <a:rPr lang="ko" sz="1600">
                <a:solidFill>
                  <a:schemeClr val="dk1"/>
                </a:solidFill>
              </a:rPr>
              <a:t>소스 자료에 언급된 'AI 영상 분석 기술'과 'CCTV' 키워드를 중심으로, 불법 쓰레기 투기를 탐지하고 신고하는 AI 서비스의 핵심 아이디어를 3가지 제안해줘.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dk1"/>
                </a:solidFill>
              </a:rPr>
              <a:t>[3단계: 핵심 기능 추출] : </a:t>
            </a:r>
            <a:r>
              <a:rPr lang="ko" sz="1600">
                <a:solidFill>
                  <a:schemeClr val="dk1"/>
                </a:solidFill>
              </a:rPr>
              <a:t>제공된 자료(특히 유사 서비스 사례, 기술 자료)를 바탕으로, 이 AI 서비스가 갖춰야 할 핵심 기능 5가지를 "너는 전문 서비스 기획자"의 관점에서 우선순위와 함께 정리해줘.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[4단계: 기대 효과] : </a:t>
            </a:r>
            <a:r>
              <a:rPr lang="ko" sz="1600">
                <a:solidFill>
                  <a:schemeClr val="dk1"/>
                </a:solidFill>
              </a:rPr>
              <a:t>이 AI 서비스가 도입되었을 때, 소스 자료에서 언급된 문제점들이 어떻게 해결될 수 있는지 '기대 효과' 항목으로 3가지만 정리해줘. (예: 단속 인력 효율화, 투기 발생률 감소 등)</a:t>
            </a:r>
            <a:endParaRPr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2. 한 번에 기획서 초안을 잡는 프롬프트 </a:t>
            </a:r>
            <a:endParaRPr b="1"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github 자료 활용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2825"/>
            <a:ext cx="3311476" cy="310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853" y="1478625"/>
            <a:ext cx="4980375" cy="329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n8n으로 AI 서비스 자동화 파이프라인 만들기</a:t>
            </a:r>
            <a:endParaRPr b="1"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n8n으로 ‘자동으로 작동하는 서비스 흐름’을 이해</a:t>
            </a:r>
            <a:br>
              <a:rPr lang="ko" sz="1600" b="1">
                <a:solidFill>
                  <a:schemeClr val="dk1"/>
                </a:solidFill>
              </a:rPr>
            </a:b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데이터 입력부터 알림까지 자동화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16310"/>
          <a:stretch/>
        </p:blipFill>
        <p:spPr>
          <a:xfrm>
            <a:off x="1573975" y="2289544"/>
            <a:ext cx="5932611" cy="2535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n8n이란?</a:t>
            </a:r>
            <a:endParaRPr b="1"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63" y="1275906"/>
            <a:ext cx="7995316" cy="3348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n8n 가입하기</a:t>
            </a:r>
            <a:endParaRPr b="1"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dirty="0">
                <a:solidFill>
                  <a:schemeClr val="dk1"/>
                </a:solidFill>
              </a:rPr>
              <a:t>워크플로우 자동화 도구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dirty="0">
                <a:solidFill>
                  <a:schemeClr val="dk1"/>
                </a:solidFill>
              </a:rPr>
              <a:t>No-code 도구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dirty="0">
                <a:solidFill>
                  <a:schemeClr val="dk1"/>
                </a:solidFill>
              </a:rPr>
              <a:t>복잡한 자동화 프로세스 시각적 </a:t>
            </a:r>
            <a:r>
              <a:rPr lang="en-US" altLang="ko" dirty="0" smtClean="0">
                <a:solidFill>
                  <a:schemeClr val="dk1"/>
                </a:solidFill>
              </a:rPr>
              <a:t/>
            </a:r>
            <a:br>
              <a:rPr lang="en-US" altLang="ko" dirty="0" smtClean="0">
                <a:solidFill>
                  <a:schemeClr val="dk1"/>
                </a:solidFill>
              </a:rPr>
            </a:br>
            <a:r>
              <a:rPr lang="ko" dirty="0" smtClean="0">
                <a:solidFill>
                  <a:schemeClr val="dk1"/>
                </a:solidFill>
              </a:rPr>
              <a:t>처리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dirty="0">
                <a:solidFill>
                  <a:schemeClr val="dk1"/>
                </a:solidFill>
              </a:rPr>
              <a:t>노드 기반 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dirty="0">
                <a:solidFill>
                  <a:schemeClr val="dk1"/>
                </a:solidFill>
              </a:rPr>
              <a:t>수백개가 넘는 다양한 서비스 적용 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dirty="0">
                <a:solidFill>
                  <a:schemeClr val="dk1"/>
                </a:solidFill>
              </a:rPr>
              <a:t>14일간 무료 사용 가능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975" y="242000"/>
            <a:ext cx="2510000" cy="447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525" y="1217350"/>
            <a:ext cx="2661700" cy="2195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민원 신고 시스템 구성하기 (기능 확인!!)</a:t>
            </a:r>
            <a:endParaRPr b="1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64" y="1152477"/>
            <a:ext cx="7128902" cy="355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n8n 시작하기</a:t>
            </a:r>
            <a:endParaRPr b="1"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125" y="1074507"/>
            <a:ext cx="6313150" cy="3795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강의 목표와 주제</a:t>
            </a:r>
            <a:endParaRPr b="1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82100" y="1138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목표</a:t>
            </a:r>
            <a:r>
              <a:rPr lang="ko" sz="1500" b="1">
                <a:solidFill>
                  <a:schemeClr val="dk1"/>
                </a:solidFill>
              </a:rPr>
              <a:t/>
            </a:r>
            <a:br>
              <a:rPr lang="ko" sz="1500" b="1">
                <a:solidFill>
                  <a:schemeClr val="dk1"/>
                </a:solidFill>
              </a:rPr>
            </a:b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AI 서비스 기획 프로세스 이해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Notebook LM, n8n, AI Studio 기본 실습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아이디어를 “작동하는 서비스”로 구현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chemeClr val="dk1"/>
                </a:solidFill>
              </a:rPr>
              <a:t>핵심 주제:</a:t>
            </a:r>
            <a:r>
              <a:rPr lang="ko" sz="1500">
                <a:solidFill>
                  <a:schemeClr val="dk1"/>
                </a:solidFill>
              </a:rPr>
              <a:t> 스마트시티 서비스 기획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- 예시: 불법 쓰레기 투기 신고, 위험 지역 제보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자료 : github.com/kitae104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325" y="2192923"/>
            <a:ext cx="2898250" cy="82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625" y="1286298"/>
            <a:ext cx="3818876" cy="40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t="33414" b="35277"/>
          <a:stretch/>
        </p:blipFill>
        <p:spPr>
          <a:xfrm>
            <a:off x="5110716" y="3526623"/>
            <a:ext cx="3295885" cy="59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1단계 민원 접수</a:t>
            </a:r>
            <a:endParaRPr b="1"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폼 생성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정보 입력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제출 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599" y="300637"/>
            <a:ext cx="2800700" cy="454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n8n Form 사용 → 민원 접수용 폼</a:t>
            </a:r>
            <a:endParaRPr b="1"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72" y="1152475"/>
            <a:ext cx="4253826" cy="3713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599" y="250125"/>
            <a:ext cx="2291700" cy="4788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2. 구글 시트 등록하기</a:t>
            </a:r>
            <a:endParaRPr b="1"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99" y="1152475"/>
            <a:ext cx="5020876" cy="349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038" y="3681650"/>
            <a:ext cx="776287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7" name="Google Shape;217;p35"/>
          <p:cNvSpPr txBox="1"/>
          <p:nvPr/>
        </p:nvSpPr>
        <p:spPr>
          <a:xfrm>
            <a:off x="5542074" y="3136700"/>
            <a:ext cx="32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2"/>
                </a:solidFill>
              </a:rPr>
              <a:t>민원 처리 리스트(파일 생성)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8974" y="731375"/>
            <a:ext cx="2932800" cy="10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구글 시트에 데이터 입력</a:t>
            </a:r>
            <a:endParaRPr b="1"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33" y="1152475"/>
            <a:ext cx="7831534" cy="355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3. Gmail 로 접수 사항 알려주기</a:t>
            </a:r>
            <a:endParaRPr b="1"/>
          </a:p>
        </p:txBody>
      </p:sp>
      <p:sp>
        <p:nvSpPr>
          <p:cNvPr id="231" name="Google Shape;23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751623" cy="369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3" name="Google Shape;233;p37"/>
          <p:cNvSpPr txBox="1"/>
          <p:nvPr/>
        </p:nvSpPr>
        <p:spPr>
          <a:xfrm>
            <a:off x="5038112" y="3902671"/>
            <a:ext cx="202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2"/>
                </a:solidFill>
              </a:rPr>
              <a:t>프롬프트 추가</a:t>
            </a:r>
            <a:endParaRPr sz="1800" b="1" dirty="0">
              <a:solidFill>
                <a:schemeClr val="dk2"/>
              </a:solidFill>
            </a:endParaRPr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924" y="2597662"/>
            <a:ext cx="3538376" cy="93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4. 메시지 만들기(LLM Chain)</a:t>
            </a:r>
            <a:endParaRPr b="1"/>
          </a:p>
        </p:txBody>
      </p:sp>
      <p:sp>
        <p:nvSpPr>
          <p:cNvPr id="240" name="Google Shape;24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/>
            </a:r>
            <a:br>
              <a:rPr lang="ko" sz="1100">
                <a:solidFill>
                  <a:schemeClr val="dk1"/>
                </a:solidFill>
              </a:rPr>
            </a:b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925" y="344851"/>
            <a:ext cx="3282550" cy="436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2" name="Google Shape;2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68" y="1315038"/>
            <a:ext cx="2687600" cy="242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3" name="Google Shape;2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5561" y="2942681"/>
            <a:ext cx="2657324" cy="176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모델 선택</a:t>
            </a:r>
            <a:endParaRPr b="1"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AI Studio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Get API Key</a:t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02" y="694659"/>
            <a:ext cx="5366933" cy="4155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50" y="2438399"/>
            <a:ext cx="3622287" cy="171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5. gemini 모델 설정</a:t>
            </a:r>
            <a:endParaRPr b="1"/>
          </a:p>
        </p:txBody>
      </p:sp>
      <p:sp>
        <p:nvSpPr>
          <p:cNvPr id="257" name="Google Shape;25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dirty="0">
                <a:solidFill>
                  <a:schemeClr val="dk1"/>
                </a:solidFill>
              </a:rPr>
              <a:t>모델 </a:t>
            </a:r>
            <a:r>
              <a:rPr lang="ko" dirty="0" smtClean="0">
                <a:solidFill>
                  <a:schemeClr val="dk1"/>
                </a:solidFill>
              </a:rPr>
              <a:t>gemini-2.0-flash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선택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188" y="1152475"/>
            <a:ext cx="3648760" cy="341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9" name="Google Shape;2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69" y="1803325"/>
            <a:ext cx="3496150" cy="267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6. 담당자 배정 메일</a:t>
            </a:r>
            <a:endParaRPr b="1"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834" y="318977"/>
            <a:ext cx="2703845" cy="4545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7" name="Google Shape;2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29" y="1152475"/>
            <a:ext cx="3462450" cy="352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웹 사이트 디자인하기(Stitch)</a:t>
            </a:r>
            <a:endParaRPr b="1"/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51" y="1063275"/>
            <a:ext cx="5430908" cy="3707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AI 서비스란 무엇인가? </a:t>
            </a:r>
            <a:endParaRPr b="1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7200" b="1">
                <a:solidFill>
                  <a:schemeClr val="dk1"/>
                </a:solidFill>
              </a:rPr>
              <a:t>AI 서비스란?</a:t>
            </a:r>
            <a:r>
              <a:rPr lang="ko" sz="6000">
                <a:solidFill>
                  <a:schemeClr val="dk1"/>
                </a:solidFill>
              </a:rPr>
              <a:t> </a:t>
            </a:r>
            <a:endParaRPr sz="60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6000">
                <a:solidFill>
                  <a:schemeClr val="dk1"/>
                </a:solidFill>
              </a:rPr>
              <a:t>인간의 지능을 모방하여 </a:t>
            </a:r>
            <a:r>
              <a:rPr lang="ko" sz="6000" b="1">
                <a:solidFill>
                  <a:schemeClr val="dk1"/>
                </a:solidFill>
              </a:rPr>
              <a:t>데이터를 분석하고 판단 또는 예측을 수행하는 기술을 기반으로 한 서비스</a:t>
            </a:r>
            <a:br>
              <a:rPr lang="ko" sz="6000" b="1">
                <a:solidFill>
                  <a:schemeClr val="dk1"/>
                </a:solidFill>
              </a:rPr>
            </a:br>
            <a:endParaRPr sz="60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6000">
                <a:solidFill>
                  <a:schemeClr val="dk1"/>
                </a:solidFill>
              </a:rPr>
              <a:t>예: 음성비서, 추천시스템, 이미지 인식, 자동번역, 챗 등</a:t>
            </a:r>
            <a:endParaRPr sz="6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523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7200" b="1">
                <a:solidFill>
                  <a:schemeClr val="dk1"/>
                </a:solidFill>
              </a:rPr>
              <a:t>AI 서비스의 구조</a:t>
            </a:r>
            <a:endParaRPr sz="7200" b="1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6000" b="1">
                <a:solidFill>
                  <a:schemeClr val="dk1"/>
                </a:solidFill>
              </a:rPr>
              <a:t>입력(Input):</a:t>
            </a:r>
            <a:r>
              <a:rPr lang="ko" sz="6000">
                <a:solidFill>
                  <a:schemeClr val="dk1"/>
                </a:solidFill>
              </a:rPr>
              <a:t> 시민이 제보하거나 데이터를 제공</a:t>
            </a:r>
            <a:br>
              <a:rPr lang="ko" sz="6000">
                <a:solidFill>
                  <a:schemeClr val="dk1"/>
                </a:solidFill>
              </a:rPr>
            </a:br>
            <a:endParaRPr sz="60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6000" b="1">
                <a:solidFill>
                  <a:schemeClr val="dk1"/>
                </a:solidFill>
              </a:rPr>
              <a:t>처리(Process):</a:t>
            </a:r>
            <a:r>
              <a:rPr lang="ko" sz="6000">
                <a:solidFill>
                  <a:schemeClr val="dk1"/>
                </a:solidFill>
              </a:rPr>
              <a:t> AI가 자동으로 분석 및 분류</a:t>
            </a:r>
            <a:br>
              <a:rPr lang="ko" sz="6000">
                <a:solidFill>
                  <a:schemeClr val="dk1"/>
                </a:solidFill>
              </a:rPr>
            </a:br>
            <a:endParaRPr sz="6000">
              <a:solidFill>
                <a:schemeClr val="dk1"/>
              </a:solidFill>
            </a:endParaRPr>
          </a:p>
          <a:p>
            <a:pPr marL="457200" lvl="0" indent="-31627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051"/>
              <a:buChar char="●"/>
            </a:pPr>
            <a:r>
              <a:rPr lang="ko" sz="6000" b="1">
                <a:solidFill>
                  <a:schemeClr val="dk1"/>
                </a:solidFill>
              </a:rPr>
              <a:t>출력(Output):</a:t>
            </a:r>
            <a:r>
              <a:rPr lang="ko" sz="6000">
                <a:solidFill>
                  <a:schemeClr val="dk1"/>
                </a:solidFill>
              </a:rPr>
              <a:t> 결과 요약 / 알림 / 조치 제안</a:t>
            </a:r>
            <a:r>
              <a:rPr lang="ko" sz="5523" b="1">
                <a:solidFill>
                  <a:schemeClr val="dk1"/>
                </a:solidFill>
              </a:rPr>
              <a:t/>
            </a:r>
            <a:br>
              <a:rPr lang="ko" sz="5523" b="1">
                <a:solidFill>
                  <a:schemeClr val="dk1"/>
                </a:solidFill>
              </a:rPr>
            </a:br>
            <a:endParaRPr sz="5523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507" y="2785332"/>
            <a:ext cx="3749409" cy="1918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웹 사이트 디자인하기(Figma)</a:t>
            </a:r>
            <a:endParaRPr b="1"/>
          </a:p>
        </p:txBody>
      </p:sp>
      <p:sp>
        <p:nvSpPr>
          <p:cNvPr id="280" name="Google Shape;28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664" y="1209350"/>
            <a:ext cx="5597770" cy="349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</a:pPr>
            <a:r>
              <a:rPr lang="ko"/>
              <a:t>Google AI Studio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43" y="1176669"/>
            <a:ext cx="8121826" cy="3243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GIGO</a:t>
            </a:r>
            <a:endParaRPr b="1"/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좋은 프롬프트 만들기 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</a:rPr>
              <a:t>Garbage in, garbage out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 (GIGO)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프롬프트를 만들기 위한 프롬프트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47474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불법 쓰레기 투기 신고 시스템 만들기</a:t>
            </a:r>
            <a:endParaRPr b="1"/>
          </a:p>
        </p:txBody>
      </p:sp>
      <p:sp>
        <p:nvSpPr>
          <p:cNvPr id="299" name="Google Shape;29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신고하기 페이지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697" y="1152476"/>
            <a:ext cx="6008173" cy="362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불법 쓰레기 투기 신고 시스템 만들기</a:t>
            </a:r>
            <a:endParaRPr b="1"/>
          </a:p>
        </p:txBody>
      </p:sp>
      <p:sp>
        <p:nvSpPr>
          <p:cNvPr id="306" name="Google Shape;30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신고 목록 페이지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25" y="1152475"/>
            <a:ext cx="5681066" cy="3497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불법 쓰레기 투기 신고 시스템 만들기</a:t>
            </a:r>
            <a:endParaRPr b="1"/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챗봇 페이지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675" y="1152476"/>
            <a:ext cx="5339711" cy="355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2375" y="1264025"/>
            <a:ext cx="8520600" cy="24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이제!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자신의 </a:t>
            </a:r>
            <a:r>
              <a:rPr lang="ko" b="1"/>
              <a:t>아이디어</a:t>
            </a:r>
            <a:r>
              <a:rPr lang="ko"/>
              <a:t>를 이용해서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나만의 서비스</a:t>
            </a:r>
            <a:r>
              <a:rPr lang="ko"/>
              <a:t>를 개발 합시다!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AI 서비스의 가치와 미래</a:t>
            </a:r>
            <a:endParaRPr b="1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AI 서비스의 미래</a:t>
            </a:r>
            <a:r>
              <a:rPr lang="ko" sz="1500" b="1" dirty="0">
                <a:solidFill>
                  <a:schemeClr val="dk1"/>
                </a:solidFill>
              </a:rPr>
              <a:t> </a:t>
            </a:r>
            <a:endParaRPr sz="1500" b="1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 b="1" dirty="0">
                <a:solidFill>
                  <a:schemeClr val="dk1"/>
                </a:solidFill>
              </a:rPr>
              <a:t>효율성 향상:</a:t>
            </a:r>
            <a:r>
              <a:rPr lang="ko" sz="1500" dirty="0">
                <a:solidFill>
                  <a:schemeClr val="dk1"/>
                </a:solidFill>
              </a:rPr>
              <a:t> 반복 업무 자동화</a:t>
            </a:r>
            <a:br>
              <a:rPr lang="ko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 b="1" dirty="0">
                <a:solidFill>
                  <a:schemeClr val="dk1"/>
                </a:solidFill>
              </a:rPr>
              <a:t>개인화 서비스:</a:t>
            </a:r>
            <a:r>
              <a:rPr lang="ko" sz="1500" dirty="0">
                <a:solidFill>
                  <a:schemeClr val="dk1"/>
                </a:solidFill>
              </a:rPr>
              <a:t> 사용자 맞춤형 경험 제공</a:t>
            </a:r>
            <a:br>
              <a:rPr lang="ko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 b="1" dirty="0">
                <a:solidFill>
                  <a:schemeClr val="dk1"/>
                </a:solidFill>
              </a:rPr>
              <a:t>새로운 산업 창출:</a:t>
            </a:r>
            <a:r>
              <a:rPr lang="ko" sz="1500" dirty="0">
                <a:solidFill>
                  <a:schemeClr val="dk1"/>
                </a:solidFill>
              </a:rPr>
              <a:t> AI 기반 스타트업, </a:t>
            </a:r>
            <a:br>
              <a:rPr lang="ko" sz="1500" dirty="0">
                <a:solidFill>
                  <a:schemeClr val="dk1"/>
                </a:solidFill>
              </a:rPr>
            </a:br>
            <a:r>
              <a:rPr lang="ko" sz="1500" dirty="0">
                <a:solidFill>
                  <a:schemeClr val="dk1"/>
                </a:solidFill>
              </a:rPr>
              <a:t>                           </a:t>
            </a:r>
            <a:r>
              <a:rPr lang="en-US" altLang="ko" sz="1500" dirty="0" smtClean="0">
                <a:solidFill>
                  <a:schemeClr val="dk1"/>
                </a:solidFill>
              </a:rPr>
              <a:t>  </a:t>
            </a:r>
            <a:r>
              <a:rPr lang="ko" sz="1500" dirty="0" smtClean="0">
                <a:solidFill>
                  <a:schemeClr val="dk1"/>
                </a:solidFill>
              </a:rPr>
              <a:t>스마트시티</a:t>
            </a:r>
            <a:r>
              <a:rPr lang="ko" sz="1500" dirty="0">
                <a:solidFill>
                  <a:schemeClr val="dk1"/>
                </a:solidFill>
              </a:rPr>
              <a:t>, </a:t>
            </a:r>
            <a:br>
              <a:rPr lang="ko" sz="1500" dirty="0">
                <a:solidFill>
                  <a:schemeClr val="dk1"/>
                </a:solidFill>
              </a:rPr>
            </a:br>
            <a:r>
              <a:rPr lang="ko" sz="1500" dirty="0">
                <a:solidFill>
                  <a:schemeClr val="dk1"/>
                </a:solidFill>
              </a:rPr>
              <a:t>                           </a:t>
            </a:r>
            <a:r>
              <a:rPr lang="en-US" altLang="ko" sz="1500" dirty="0" smtClean="0">
                <a:solidFill>
                  <a:schemeClr val="dk1"/>
                </a:solidFill>
              </a:rPr>
              <a:t>  </a:t>
            </a:r>
            <a:r>
              <a:rPr lang="ko" sz="1500" dirty="0" smtClean="0">
                <a:solidFill>
                  <a:schemeClr val="dk1"/>
                </a:solidFill>
              </a:rPr>
              <a:t>헬스케어</a:t>
            </a:r>
            <a:r>
              <a:rPr lang="ko" sz="1500" dirty="0">
                <a:solidFill>
                  <a:schemeClr val="dk1"/>
                </a:solidFill>
              </a:rPr>
              <a:t/>
            </a:r>
            <a:br>
              <a:rPr lang="ko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 b="1" dirty="0">
                <a:solidFill>
                  <a:schemeClr val="dk1"/>
                </a:solidFill>
              </a:rPr>
              <a:t>미래 방향:</a:t>
            </a:r>
            <a:r>
              <a:rPr lang="ko" sz="1500" dirty="0">
                <a:solidFill>
                  <a:schemeClr val="dk1"/>
                </a:solidFill>
              </a:rPr>
              <a:t> 인간과 AI의 협력, </a:t>
            </a:r>
            <a:br>
              <a:rPr lang="ko" sz="1500" dirty="0">
                <a:solidFill>
                  <a:schemeClr val="dk1"/>
                </a:solidFill>
              </a:rPr>
            </a:br>
            <a:r>
              <a:rPr lang="ko" sz="1500" dirty="0">
                <a:solidFill>
                  <a:schemeClr val="dk1"/>
                </a:solidFill>
              </a:rPr>
              <a:t>                 윤리적 AI 개발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80" y="1396409"/>
            <a:ext cx="4394252" cy="2713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스마트 시티란?</a:t>
            </a:r>
            <a:endParaRPr b="1"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스마트 시티:</a:t>
            </a: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 도시 전체를 </a:t>
            </a:r>
            <a:r>
              <a:rPr lang="ko" sz="1500" b="1">
                <a:solidFill>
                  <a:schemeClr val="dk1"/>
                </a:solidFill>
              </a:rPr>
              <a:t>정보통신기술(ICT)</a:t>
            </a:r>
            <a:r>
              <a:rPr lang="ko" sz="1500">
                <a:solidFill>
                  <a:schemeClr val="dk1"/>
                </a:solidFill>
              </a:rPr>
              <a:t>로 연결</a:t>
            </a:r>
            <a:endParaRPr sz="15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 '데이터로 똑똑해진 도시'(데이터 기반으로 관리)</a:t>
            </a:r>
            <a:endParaRPr sz="15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- 예: 최적 경로를 알려주는 내비게이션,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               실시간 버스 도착 정보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- </a:t>
            </a:r>
            <a:r>
              <a:rPr lang="ko" sz="1500" b="1">
                <a:solidFill>
                  <a:schemeClr val="dk1"/>
                </a:solidFill>
              </a:rPr>
              <a:t>핵심:</a:t>
            </a:r>
            <a:r>
              <a:rPr lang="ko" sz="1500">
                <a:solidFill>
                  <a:schemeClr val="dk1"/>
                </a:solidFill>
              </a:rPr>
              <a:t> 사람이 더 편하고, 안전하고, 효율적인 공간을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          만드는 것이 목표</a:t>
            </a:r>
            <a:endParaRPr sz="22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805" y="1431851"/>
            <a:ext cx="3772256" cy="241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스마트시티 사례</a:t>
            </a:r>
            <a:endParaRPr b="1"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089249"/>
            <a:ext cx="8520600" cy="3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 스마트시티 + AI 서비스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chemeClr val="dk1"/>
                </a:solidFill>
              </a:rPr>
              <a:t>“시민이 함께 만드는 AI 도시 “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AI 교육 신호, 자율 주행, 혼잡 예측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미세먼지 감지, 쓰레기 수거 자동화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스마트 조명, 전력 사용 예측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CCTV로 불법 투기 탐지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위험지역 자동 알림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민원 챗봇, 자동 행정 관리 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/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</a:t>
            </a:r>
            <a:endParaRPr sz="15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253" y="838290"/>
            <a:ext cx="4741797" cy="369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Notebook LM 아이디어 브레인스토밍</a:t>
            </a:r>
            <a:endParaRPr b="1"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>
                <a:solidFill>
                  <a:schemeClr val="dk1"/>
                </a:solidFill>
              </a:rPr>
              <a:t>Notebook LM으로 아이디어 도출하기</a:t>
            </a:r>
            <a:endParaRPr b="1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 dirty="0">
                <a:solidFill>
                  <a:schemeClr val="dk1"/>
                </a:solidFill>
              </a:rPr>
              <a:t>Notebook LM 접속 → 새 노트 </a:t>
            </a:r>
            <a:r>
              <a:rPr lang="ko" sz="1500" dirty="0" smtClean="0">
                <a:solidFill>
                  <a:schemeClr val="dk1"/>
                </a:solidFill>
              </a:rPr>
              <a:t>생성</a:t>
            </a:r>
            <a:endParaRPr lang="en-US" altLang="ko" sz="1500" dirty="0" smtClean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 dirty="0" smtClean="0">
                <a:solidFill>
                  <a:schemeClr val="dk1"/>
                </a:solidFill>
              </a:rPr>
              <a:t>“</a:t>
            </a:r>
            <a:r>
              <a:rPr lang="ko" sz="1500" dirty="0">
                <a:solidFill>
                  <a:schemeClr val="dk1"/>
                </a:solidFill>
              </a:rPr>
              <a:t>스마트시티 문제 해결 아이디어 </a:t>
            </a:r>
            <a:r>
              <a:rPr lang="en-US" altLang="ko" sz="1500" dirty="0" smtClean="0">
                <a:solidFill>
                  <a:schemeClr val="dk1"/>
                </a:solidFill>
              </a:rPr>
              <a:t/>
            </a:r>
            <a:br>
              <a:rPr lang="en-US" altLang="ko" sz="1500" dirty="0" smtClean="0">
                <a:solidFill>
                  <a:schemeClr val="dk1"/>
                </a:solidFill>
              </a:rPr>
            </a:br>
            <a:r>
              <a:rPr lang="ko" sz="1500" dirty="0" smtClean="0">
                <a:solidFill>
                  <a:schemeClr val="dk1"/>
                </a:solidFill>
              </a:rPr>
              <a:t>제안해줘</a:t>
            </a:r>
            <a:r>
              <a:rPr lang="ko" sz="1500" dirty="0">
                <a:solidFill>
                  <a:schemeClr val="dk1"/>
                </a:solidFill>
              </a:rPr>
              <a:t>” 입력</a:t>
            </a:r>
            <a:br>
              <a:rPr lang="ko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 dirty="0">
                <a:solidFill>
                  <a:schemeClr val="dk1"/>
                </a:solidFill>
              </a:rPr>
              <a:t>AI가 제안한 아이디어 중 공감되는 </a:t>
            </a:r>
            <a:r>
              <a:rPr lang="en-US" altLang="ko" sz="1500" dirty="0" smtClean="0">
                <a:solidFill>
                  <a:schemeClr val="dk1"/>
                </a:solidFill>
              </a:rPr>
              <a:t/>
            </a:r>
            <a:br>
              <a:rPr lang="en-US" altLang="ko" sz="1500" dirty="0" smtClean="0">
                <a:solidFill>
                  <a:schemeClr val="dk1"/>
                </a:solidFill>
              </a:rPr>
            </a:br>
            <a:r>
              <a:rPr lang="ko" sz="1500" dirty="0" smtClean="0">
                <a:solidFill>
                  <a:schemeClr val="dk1"/>
                </a:solidFill>
              </a:rPr>
              <a:t>내용 </a:t>
            </a:r>
            <a:r>
              <a:rPr lang="ko" sz="1500" dirty="0">
                <a:solidFill>
                  <a:schemeClr val="dk1"/>
                </a:solidFill>
              </a:rPr>
              <a:t>선택</a:t>
            </a:r>
            <a:endParaRPr sz="1500" dirty="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166" y="2254102"/>
            <a:ext cx="4408968" cy="204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04264" y="205383"/>
            <a:ext cx="6223200" cy="446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Notebook LM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64" y="1181334"/>
            <a:ext cx="8376998" cy="314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04264" y="205383"/>
            <a:ext cx="6223200" cy="446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관련 정보 수집하기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72" y="942753"/>
            <a:ext cx="8391493" cy="370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682</Words>
  <Application>Microsoft Office PowerPoint</Application>
  <PresentationFormat>화면 슬라이드 쇼(16:9)</PresentationFormat>
  <Paragraphs>115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Malgun Gothic</vt:lpstr>
      <vt:lpstr>Arial</vt:lpstr>
      <vt:lpstr>Simple Light</vt:lpstr>
      <vt:lpstr>AI를 활용한 서비스 기획  파이프라인 설계</vt:lpstr>
      <vt:lpstr>강의 목표와 주제</vt:lpstr>
      <vt:lpstr>AI 서비스란 무엇인가? </vt:lpstr>
      <vt:lpstr>AI 서비스의 가치와 미래</vt:lpstr>
      <vt:lpstr>스마트 시티란?</vt:lpstr>
      <vt:lpstr>스마트시티 사례</vt:lpstr>
      <vt:lpstr> Notebook LM 아이디어 브레인스토밍</vt:lpstr>
      <vt:lpstr>Notebook LM</vt:lpstr>
      <vt:lpstr>관련 정보 수집하기</vt:lpstr>
      <vt:lpstr>마인드 맵으로 아이디어 도출하기 </vt:lpstr>
      <vt:lpstr>기획서 자동 생성</vt:lpstr>
      <vt:lpstr>NotebookLM 프롬프트 작성 핵심 가이드</vt:lpstr>
      <vt:lpstr>1. 단계별로 완성도를 높이는 프롬프트 (Step-by-Step)</vt:lpstr>
      <vt:lpstr>2. 한 번에 기획서 초안을 잡는 프롬프트 </vt:lpstr>
      <vt:lpstr>n8n으로 AI 서비스 자동화 파이프라인 만들기</vt:lpstr>
      <vt:lpstr>n8n이란?</vt:lpstr>
      <vt:lpstr>n8n 가입하기</vt:lpstr>
      <vt:lpstr>민원 신고 시스템 구성하기 (기능 확인!!)</vt:lpstr>
      <vt:lpstr>n8n 시작하기</vt:lpstr>
      <vt:lpstr>1단계 민원 접수</vt:lpstr>
      <vt:lpstr>n8n Form 사용 → 민원 접수용 폼</vt:lpstr>
      <vt:lpstr>2. 구글 시트 등록하기</vt:lpstr>
      <vt:lpstr>구글 시트에 데이터 입력</vt:lpstr>
      <vt:lpstr>3. Gmail 로 접수 사항 알려주기</vt:lpstr>
      <vt:lpstr>4. 메시지 만들기(LLM Chain)</vt:lpstr>
      <vt:lpstr>모델 선택</vt:lpstr>
      <vt:lpstr>5. gemini 모델 설정</vt:lpstr>
      <vt:lpstr>6. 담당자 배정 메일</vt:lpstr>
      <vt:lpstr>웹 사이트 디자인하기(Stitch)</vt:lpstr>
      <vt:lpstr>웹 사이트 디자인하기(Figma)</vt:lpstr>
      <vt:lpstr>Google AI Studio</vt:lpstr>
      <vt:lpstr>GIGO</vt:lpstr>
      <vt:lpstr>불법 쓰레기 투기 신고 시스템 만들기</vt:lpstr>
      <vt:lpstr>불법 쓰레기 투기 신고 시스템 만들기</vt:lpstr>
      <vt:lpstr>불법 쓰레기 투기 신고 시스템 만들기</vt:lpstr>
      <vt:lpstr>이제!  자신의 아이디어를 이용해서 나만의 서비스를 개발 합시다!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AI를 활용한 서비스 기획  파이프라인 설계</dc:title>
  <cp:lastModifiedBy>PC</cp:lastModifiedBy>
  <cp:revision>3</cp:revision>
  <dcterms:modified xsi:type="dcterms:W3CDTF">2025-11-06T10:20:50Z</dcterms:modified>
</cp:coreProperties>
</file>